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76" r:id="rId3"/>
    <p:sldId id="345" r:id="rId4"/>
    <p:sldId id="405" r:id="rId5"/>
    <p:sldId id="406" r:id="rId6"/>
    <p:sldId id="408" r:id="rId7"/>
    <p:sldId id="409" r:id="rId8"/>
    <p:sldId id="410" r:id="rId9"/>
    <p:sldId id="407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30" r:id="rId19"/>
    <p:sldId id="429" r:id="rId20"/>
    <p:sldId id="431" r:id="rId21"/>
    <p:sldId id="419" r:id="rId22"/>
    <p:sldId id="432" r:id="rId23"/>
    <p:sldId id="420" r:id="rId24"/>
    <p:sldId id="433" r:id="rId25"/>
    <p:sldId id="434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373" r:id="rId35"/>
    <p:sldId id="344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2" autoAdjust="0"/>
    <p:restoredTop sz="86435" autoAdjust="0"/>
  </p:normalViewPr>
  <p:slideViewPr>
    <p:cSldViewPr>
      <p:cViewPr>
        <p:scale>
          <a:sx n="66" d="100"/>
          <a:sy n="66" d="100"/>
        </p:scale>
        <p:origin x="-16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69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8DBFE-B4F9-44F2-9EB0-92DC4EC0F484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F6ED-BD67-4564-B87F-8AB0ADF2B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4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4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7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9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gbca@cin.ufpe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4164" y="4295646"/>
            <a:ext cx="7970212" cy="1050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Aula 9 – Sistemas de Equações Lineares / Parte 2 – A=LU</a:t>
            </a:r>
            <a:endParaRPr lang="pt-BR" sz="2400" b="1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4824413" y="5229225"/>
            <a:ext cx="3347987" cy="130651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dirty="0" smtClean="0">
                <a:latin typeface="Calibri" panose="020F0502020204030204" pitchFamily="34" charset="0"/>
              </a:rPr>
              <a:t>Prof. Guilherme Amorim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dirty="0" smtClean="0">
                <a:latin typeface="Calibri" panose="020F0502020204030204" pitchFamily="34" charset="0"/>
                <a:hlinkClick r:id="rId2"/>
              </a:rPr>
              <a:t>gbca@cin.ufpe.br</a:t>
            </a:r>
            <a:endParaRPr lang="pt-BR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11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164288" cy="44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367070" y="5015389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2014.1 - </a:t>
            </a:r>
            <a:r>
              <a:rPr lang="pt-BR" b="1" dirty="0" smtClean="0">
                <a:latin typeface="Calibri" panose="020F0502020204030204" pitchFamily="34" charset="0"/>
              </a:rPr>
              <a:t>13/05/2014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654879" y="-243408"/>
            <a:ext cx="4495481" cy="1296987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4800" b="1" dirty="0" smtClean="0"/>
              <a:t>Cálculo Numérico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353277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5229200"/>
            <a:ext cx="8153400" cy="866800"/>
          </a:xfrm>
        </p:spPr>
        <p:txBody>
          <a:bodyPr/>
          <a:lstStyle/>
          <a:p>
            <a:r>
              <a:rPr lang="pt-BR" dirty="0" smtClean="0"/>
              <a:t>Logo, x</a:t>
            </a:r>
            <a:r>
              <a:rPr lang="pt-BR" baseline="-25000" dirty="0" smtClean="0"/>
              <a:t>1</a:t>
            </a:r>
            <a:r>
              <a:rPr lang="pt-BR" dirty="0" smtClean="0"/>
              <a:t>= -21/5 e x</a:t>
            </a:r>
            <a:r>
              <a:rPr lang="pt-BR" baseline="-25000" dirty="0" smtClean="0"/>
              <a:t>2</a:t>
            </a:r>
            <a:r>
              <a:rPr lang="pt-BR" dirty="0" smtClean="0"/>
              <a:t>=-29/10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1247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71750"/>
            <a:ext cx="45815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6" y="3719513"/>
            <a:ext cx="2590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9513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46258"/>
            <a:ext cx="21145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46" y="4346258"/>
            <a:ext cx="2524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61473"/>
            <a:ext cx="14954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22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3140968"/>
            <a:ext cx="8153400" cy="2955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dirty="0" smtClean="0"/>
              <a:t>Como calcular as matrizes L e U?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57231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Representação de L &amp; U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257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77063"/>
            <a:ext cx="25717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395536" y="5157192"/>
            <a:ext cx="8153400" cy="1252736"/>
          </a:xfrm>
        </p:spPr>
        <p:txBody>
          <a:bodyPr/>
          <a:lstStyle/>
          <a:p>
            <a:r>
              <a:rPr lang="pt-BR" dirty="0" smtClean="0"/>
              <a:t>“A decomposição</a:t>
            </a:r>
            <a:r>
              <a:rPr lang="pt-BR" baseline="0" dirty="0" smtClean="0"/>
              <a:t> A = LU existirá e será única se as condições do Teorema 3.1 forem satisfeitas.</a:t>
            </a:r>
            <a:r>
              <a:rPr lang="pt-BR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53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Teorema 3.1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48990" y="5877271"/>
            <a:ext cx="8153400" cy="831007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A demonstração deste teorema pode ser vista em [4].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628800"/>
            <a:ext cx="85137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6" y="4221088"/>
            <a:ext cx="3171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7" y="4920356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83986"/>
            <a:ext cx="1828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07773"/>
            <a:ext cx="2466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83986"/>
            <a:ext cx="1666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5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Obtendo L e 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Como calculamos o produto de duas matrizes?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Exemplo 3x3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132856"/>
            <a:ext cx="22288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527210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63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Obtendo L e U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271"/>
            <a:ext cx="4191983" cy="108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1842542"/>
            <a:ext cx="424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08" y="1785392"/>
            <a:ext cx="1362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280692"/>
            <a:ext cx="4305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05" y="2280692"/>
            <a:ext cx="971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756942"/>
            <a:ext cx="437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2766467"/>
            <a:ext cx="1057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3392785"/>
            <a:ext cx="4371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3388023"/>
            <a:ext cx="1266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3869035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62" y="3821410"/>
            <a:ext cx="1838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4392910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91" y="4364335"/>
            <a:ext cx="1971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9460"/>
            <a:ext cx="3238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5013176"/>
            <a:ext cx="70088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973420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78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Obtendo L e 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pt-BR" dirty="0" smtClean="0"/>
              <a:t>Passo 1: Se j=1, min{i, j}=1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lvl="1"/>
            <a:r>
              <a:rPr lang="pt-BR" dirty="0" smtClean="0"/>
              <a:t>Os elementos da 1ª coluna de L são iguais aos da 1ª coluna de A</a:t>
            </a:r>
            <a:r>
              <a:rPr lang="pt-BR" dirty="0" smtClean="0"/>
              <a:t>.</a:t>
            </a:r>
            <a:endParaRPr lang="pt-B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53344"/>
            <a:ext cx="39052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20" y="3074589"/>
            <a:ext cx="212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38903"/>
            <a:ext cx="18478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29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1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271"/>
            <a:ext cx="4191983" cy="108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1842542"/>
            <a:ext cx="424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08" y="1785392"/>
            <a:ext cx="1362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280692"/>
            <a:ext cx="4305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05" y="2280692"/>
            <a:ext cx="971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756942"/>
            <a:ext cx="437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2766467"/>
            <a:ext cx="1057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3392785"/>
            <a:ext cx="4371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3388023"/>
            <a:ext cx="1266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3869035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62" y="3821410"/>
            <a:ext cx="1838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4392910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91" y="4364335"/>
            <a:ext cx="1971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9460"/>
            <a:ext cx="3238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5013176"/>
            <a:ext cx="70088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973420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5154605" y="1715120"/>
            <a:ext cx="792088" cy="6358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5344648" y="3312988"/>
            <a:ext cx="792088" cy="6358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5067908" y="4864180"/>
            <a:ext cx="792088" cy="6358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0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Obtendo L e 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Passo 2: Se i=1, min{i, j}=1</a:t>
            </a:r>
          </a:p>
          <a:p>
            <a:endParaRPr lang="pt-BR" dirty="0"/>
          </a:p>
          <a:p>
            <a:endParaRPr lang="pt-BR" dirty="0"/>
          </a:p>
          <a:p>
            <a:pPr lvl="1"/>
            <a:r>
              <a:rPr lang="pt-BR" dirty="0"/>
              <a:t>Os elementos da primeira linha de U são a razão dos elementos da primeira linha de A por l</a:t>
            </a:r>
            <a:r>
              <a:rPr lang="pt-BR" baseline="-25000" dirty="0"/>
              <a:t>11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27336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31" y="2342976"/>
            <a:ext cx="1600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63" y="2342976"/>
            <a:ext cx="352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80" y="2313159"/>
            <a:ext cx="1495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33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2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271"/>
            <a:ext cx="4191983" cy="108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1842542"/>
            <a:ext cx="424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08" y="1785392"/>
            <a:ext cx="1362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280692"/>
            <a:ext cx="4305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05" y="2280692"/>
            <a:ext cx="971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756942"/>
            <a:ext cx="437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2766467"/>
            <a:ext cx="1057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3392785"/>
            <a:ext cx="4371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3388023"/>
            <a:ext cx="1266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3869035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62" y="3821410"/>
            <a:ext cx="1838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4392910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91" y="4364335"/>
            <a:ext cx="1971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9460"/>
            <a:ext cx="3238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5013176"/>
            <a:ext cx="70088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973420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lipse 21"/>
          <p:cNvSpPr/>
          <p:nvPr/>
        </p:nvSpPr>
        <p:spPr>
          <a:xfrm>
            <a:off x="5637895" y="2161602"/>
            <a:ext cx="792088" cy="6358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5717369" y="2664612"/>
            <a:ext cx="792088" cy="6358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0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passada...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Vimos como resolver sistemas de equações lineares utilizando 3 métodos:</a:t>
            </a:r>
          </a:p>
          <a:p>
            <a:pPr lvl="1"/>
            <a:r>
              <a:rPr lang="pt-BR" dirty="0" err="1" smtClean="0"/>
              <a:t>Cramer</a:t>
            </a:r>
            <a:endParaRPr lang="pt-BR" dirty="0" smtClean="0"/>
          </a:p>
          <a:p>
            <a:pPr lvl="1"/>
            <a:r>
              <a:rPr lang="pt-BR" dirty="0" smtClean="0"/>
              <a:t>Eliminação de Gauss</a:t>
            </a:r>
          </a:p>
          <a:p>
            <a:pPr lvl="1"/>
            <a:r>
              <a:rPr lang="pt-BR" dirty="0" smtClean="0"/>
              <a:t>Eliminação de Gauss-Jordan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555" y="2348880"/>
            <a:ext cx="1781175" cy="11430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67036"/>
            <a:ext cx="6026674" cy="87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500307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0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Obtendo L e 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Passo 3: Se j=2, </a:t>
            </a:r>
            <a:r>
              <a:rPr lang="pt-BR" dirty="0" err="1" smtClean="0"/>
              <a:t>i≥j</a:t>
            </a:r>
            <a:r>
              <a:rPr lang="pt-BR" dirty="0" smtClean="0"/>
              <a:t>=2 , min{i, j}=2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lvl="1"/>
            <a:r>
              <a:rPr lang="pt-BR" dirty="0" smtClean="0"/>
              <a:t>Definimos a segunda coluna de L</a:t>
            </a:r>
          </a:p>
          <a:p>
            <a:pPr lvl="1"/>
            <a:r>
              <a:rPr lang="pt-BR" dirty="0" smtClean="0"/>
              <a:t>a</a:t>
            </a:r>
            <a:r>
              <a:rPr lang="pt-BR" baseline="-25000" dirty="0" smtClean="0"/>
              <a:t>i2</a:t>
            </a:r>
            <a:r>
              <a:rPr lang="pt-BR" dirty="0" smtClean="0"/>
              <a:t>:conhecido, pois é elemento de A</a:t>
            </a:r>
          </a:p>
          <a:p>
            <a:pPr lvl="1"/>
            <a:r>
              <a:rPr lang="pt-BR" dirty="0" smtClean="0"/>
              <a:t>l</a:t>
            </a:r>
            <a:r>
              <a:rPr lang="pt-BR" baseline="-25000" dirty="0" smtClean="0"/>
              <a:t>i1</a:t>
            </a:r>
            <a:r>
              <a:rPr lang="pt-BR" dirty="0" smtClean="0"/>
              <a:t>:conhecido</a:t>
            </a:r>
            <a:r>
              <a:rPr lang="pt-BR" dirty="0"/>
              <a:t>, pois é elemento </a:t>
            </a:r>
            <a:r>
              <a:rPr lang="pt-BR" dirty="0" smtClean="0"/>
              <a:t>da primeira coluna de L</a:t>
            </a:r>
          </a:p>
          <a:p>
            <a:pPr lvl="1"/>
            <a:r>
              <a:rPr lang="pt-BR" dirty="0" smtClean="0"/>
              <a:t>u</a:t>
            </a:r>
            <a:r>
              <a:rPr lang="pt-BR" baseline="-25000" dirty="0" smtClean="0"/>
              <a:t>12</a:t>
            </a:r>
            <a:r>
              <a:rPr lang="pt-BR" dirty="0" smtClean="0"/>
              <a:t>:conhecido</a:t>
            </a:r>
            <a:r>
              <a:rPr lang="pt-BR" dirty="0"/>
              <a:t>, pois é elemento da primeira </a:t>
            </a:r>
            <a:r>
              <a:rPr lang="pt-BR" dirty="0" smtClean="0"/>
              <a:t>linha de U (passo 2)</a:t>
            </a:r>
            <a:endParaRPr lang="pt-BR" baseline="-25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99021"/>
            <a:ext cx="20669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65" y="2246658"/>
            <a:ext cx="2238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77" y="3009900"/>
            <a:ext cx="704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175"/>
            <a:ext cx="2514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20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3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271"/>
            <a:ext cx="4191983" cy="108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1842542"/>
            <a:ext cx="424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08" y="1785392"/>
            <a:ext cx="1362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280692"/>
            <a:ext cx="4305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05" y="2280692"/>
            <a:ext cx="971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756942"/>
            <a:ext cx="437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2766467"/>
            <a:ext cx="1057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3392785"/>
            <a:ext cx="4371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3388023"/>
            <a:ext cx="1266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3869035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62" y="3821410"/>
            <a:ext cx="1838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4392910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91" y="4364335"/>
            <a:ext cx="1971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9460"/>
            <a:ext cx="3238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5013176"/>
            <a:ext cx="70088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973420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lipse 21"/>
          <p:cNvSpPr/>
          <p:nvPr/>
        </p:nvSpPr>
        <p:spPr>
          <a:xfrm>
            <a:off x="6292596" y="5321865"/>
            <a:ext cx="792088" cy="6358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6400887" y="3789238"/>
            <a:ext cx="792088" cy="6358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1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Obtendo L e 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pt-BR" dirty="0" smtClean="0"/>
              <a:t>Passo 4: se i=2, j&gt;i=2 ; min{i, j}=2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lvl="1"/>
            <a:r>
              <a:rPr lang="pt-BR" dirty="0" smtClean="0"/>
              <a:t>Definimos a segunda linha de U</a:t>
            </a:r>
          </a:p>
          <a:p>
            <a:pPr lvl="1"/>
            <a:r>
              <a:rPr lang="pt-BR" dirty="0" smtClean="0"/>
              <a:t>a</a:t>
            </a:r>
            <a:r>
              <a:rPr lang="pt-BR" baseline="-25000" dirty="0" smtClean="0"/>
              <a:t>2j</a:t>
            </a:r>
            <a:r>
              <a:rPr lang="pt-BR" dirty="0" smtClean="0"/>
              <a:t>: conhecido, pois vem da matriz A</a:t>
            </a:r>
          </a:p>
          <a:p>
            <a:pPr lvl="1"/>
            <a:r>
              <a:rPr lang="pt-BR" dirty="0" smtClean="0"/>
              <a:t>l</a:t>
            </a:r>
            <a:r>
              <a:rPr lang="pt-BR" baseline="-25000" dirty="0" smtClean="0"/>
              <a:t>21</a:t>
            </a:r>
            <a:r>
              <a:rPr lang="pt-BR" dirty="0" smtClean="0"/>
              <a:t>: conhecido</a:t>
            </a:r>
            <a:r>
              <a:rPr lang="pt-BR" dirty="0"/>
              <a:t> </a:t>
            </a:r>
            <a:r>
              <a:rPr lang="pt-BR" dirty="0" smtClean="0"/>
              <a:t>do passo anterior</a:t>
            </a:r>
          </a:p>
          <a:p>
            <a:pPr lvl="1"/>
            <a:r>
              <a:rPr lang="pt-BR" dirty="0" smtClean="0"/>
              <a:t>u</a:t>
            </a:r>
            <a:r>
              <a:rPr lang="pt-BR" baseline="-25000" dirty="0"/>
              <a:t>1</a:t>
            </a:r>
            <a:r>
              <a:rPr lang="pt-BR" baseline="-25000" dirty="0" smtClean="0"/>
              <a:t>j</a:t>
            </a:r>
            <a:r>
              <a:rPr lang="pt-BR" dirty="0" smtClean="0"/>
              <a:t>: conhecido do passo 2</a:t>
            </a:r>
          </a:p>
          <a:p>
            <a:pPr lvl="1"/>
            <a:r>
              <a:rPr lang="pt-BR" dirty="0" smtClean="0"/>
              <a:t>l</a:t>
            </a:r>
            <a:r>
              <a:rPr lang="pt-BR" baseline="-25000" dirty="0" smtClean="0"/>
              <a:t>22</a:t>
            </a:r>
            <a:r>
              <a:rPr lang="pt-BR" dirty="0" smtClean="0"/>
              <a:t>: </a:t>
            </a:r>
            <a:r>
              <a:rPr lang="pt-BR" dirty="0"/>
              <a:t>conhecido do passo anterior</a:t>
            </a:r>
            <a:endParaRPr lang="pt-BR" baseline="-25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20097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07" y="2353072"/>
            <a:ext cx="22669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97070"/>
            <a:ext cx="3409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98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4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271"/>
            <a:ext cx="4191983" cy="108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1842542"/>
            <a:ext cx="424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08" y="1785392"/>
            <a:ext cx="1362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280692"/>
            <a:ext cx="4305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05" y="2280692"/>
            <a:ext cx="971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756942"/>
            <a:ext cx="437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2766467"/>
            <a:ext cx="1057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3392785"/>
            <a:ext cx="4371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3388023"/>
            <a:ext cx="1266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3869035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62" y="3821410"/>
            <a:ext cx="1838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4392910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91" y="4364335"/>
            <a:ext cx="1971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9460"/>
            <a:ext cx="3238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5013176"/>
            <a:ext cx="70088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973420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lipse 22"/>
          <p:cNvSpPr/>
          <p:nvPr/>
        </p:nvSpPr>
        <p:spPr>
          <a:xfrm>
            <a:off x="6721912" y="4313113"/>
            <a:ext cx="792088" cy="6358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7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Passo 5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271"/>
            <a:ext cx="4191983" cy="108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1842542"/>
            <a:ext cx="424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08" y="1785392"/>
            <a:ext cx="1362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280692"/>
            <a:ext cx="4305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05" y="2280692"/>
            <a:ext cx="971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5" y="2756942"/>
            <a:ext cx="437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2766467"/>
            <a:ext cx="1057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3392785"/>
            <a:ext cx="4371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90" y="3388023"/>
            <a:ext cx="12668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3869035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62" y="3821410"/>
            <a:ext cx="1838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8" y="4392910"/>
            <a:ext cx="447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91" y="4364335"/>
            <a:ext cx="1971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9460"/>
            <a:ext cx="3238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4" y="5013176"/>
            <a:ext cx="70088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973420"/>
            <a:ext cx="3619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lipse 22"/>
          <p:cNvSpPr/>
          <p:nvPr/>
        </p:nvSpPr>
        <p:spPr>
          <a:xfrm>
            <a:off x="7088928" y="5844348"/>
            <a:ext cx="792088" cy="63584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8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Obtendo L e 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/>
          <a:lstStyle/>
          <a:p>
            <a:r>
              <a:rPr lang="pt-BR" dirty="0" smtClean="0"/>
              <a:t>Generalizando...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Na seguinte ordem: l</a:t>
            </a:r>
            <a:r>
              <a:rPr lang="pt-BR" baseline="-25000" dirty="0" smtClean="0"/>
              <a:t>i1</a:t>
            </a:r>
            <a:r>
              <a:rPr lang="pt-BR" dirty="0" smtClean="0"/>
              <a:t>,</a:t>
            </a:r>
            <a:r>
              <a:rPr lang="pt-BR" dirty="0"/>
              <a:t> </a:t>
            </a:r>
            <a:r>
              <a:rPr lang="pt-BR" dirty="0" smtClean="0"/>
              <a:t>u</a:t>
            </a:r>
            <a:r>
              <a:rPr lang="pt-BR" baseline="-25000" dirty="0" smtClean="0"/>
              <a:t>1j </a:t>
            </a:r>
            <a:r>
              <a:rPr lang="pt-BR" dirty="0" smtClean="0"/>
              <a:t>,l</a:t>
            </a:r>
            <a:r>
              <a:rPr lang="pt-BR" baseline="-25000" dirty="0" smtClean="0"/>
              <a:t>i2</a:t>
            </a:r>
            <a:r>
              <a:rPr lang="pt-BR" dirty="0"/>
              <a:t> </a:t>
            </a:r>
            <a:r>
              <a:rPr lang="pt-BR" dirty="0" smtClean="0"/>
              <a:t>,u</a:t>
            </a:r>
            <a:r>
              <a:rPr lang="pt-BR" baseline="-25000" dirty="0" smtClean="0"/>
              <a:t>2j</a:t>
            </a:r>
            <a:r>
              <a:rPr lang="pt-BR" dirty="0" smtClean="0"/>
              <a:t>,...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008088"/>
            <a:ext cx="48387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59" y="3763913"/>
            <a:ext cx="51530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4216350"/>
            <a:ext cx="1019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47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3.4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1628800"/>
            <a:ext cx="888523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86" y="4542200"/>
            <a:ext cx="7138888" cy="229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1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1ª coluna de L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1ª linha de U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1571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81" y="2156098"/>
            <a:ext cx="18478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869" y="2061364"/>
            <a:ext cx="2038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26" y="2636912"/>
            <a:ext cx="18764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426" y="4293096"/>
            <a:ext cx="23336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93096"/>
            <a:ext cx="2771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74121"/>
            <a:ext cx="24574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7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2ª coluna de L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2ª linha de U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53344"/>
            <a:ext cx="2447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53344"/>
            <a:ext cx="24669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23406"/>
            <a:ext cx="2562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82" y="2750654"/>
            <a:ext cx="2533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02954"/>
            <a:ext cx="2343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45935"/>
            <a:ext cx="34480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1041"/>
            <a:ext cx="33813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987" y="4704753"/>
            <a:ext cx="29337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99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3ª coluna de L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4029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94856"/>
            <a:ext cx="4867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952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23" y="3859138"/>
            <a:ext cx="36480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65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hoje?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Processo de correção residual</a:t>
            </a:r>
          </a:p>
          <a:p>
            <a:r>
              <a:rPr lang="pt-BR" dirty="0" smtClean="0"/>
              <a:t>Método de decomposição LU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93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3.4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181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00055"/>
            <a:ext cx="54387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40149"/>
            <a:ext cx="15144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08647"/>
            <a:ext cx="962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4" y="4797152"/>
            <a:ext cx="58959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576" y="5140051"/>
            <a:ext cx="10858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09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Comentário sobre o método: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“Este método é particularmente muito importante quando o usuário tem muitos sistemas de equações lineares com os mesmos coeficientes das variáveis, mudando apenas os valores do vetor independente. Isto se deve ao fato de que não é necessário repetir a decomposição LU já realizada.”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37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Resolva o seguinte sistema utilizando o método de decomposição LU</a:t>
            </a:r>
          </a:p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32194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5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9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[1] Silva, </a:t>
            </a:r>
            <a:r>
              <a:rPr kumimoji="0" lang="pt-BR" sz="2900" b="1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Zanoni</a:t>
            </a:r>
            <a:r>
              <a:rPr kumimoji="0" lang="pt-BR" sz="29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Santos, José Dias. Métodos Numéricos, 3ª Edição. Universitária, Recife, 2010.</a:t>
            </a:r>
            <a:endParaRPr lang="pt-BR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[2] Notas de aula do prof. Divanilson Campelo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[3]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Ruggiero, Márcia; Lopes, Vera. Cálculo Numérico – Aspectos Teóricos e Computacionais, 2ª Edição. Pearson.  São Paulo, 1996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[4] G.H.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Gulob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C.F. Van </a:t>
            </a:r>
            <a:r>
              <a:rPr lang="pt-BR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Loan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Matrix </a:t>
            </a:r>
            <a:r>
              <a:rPr lang="pt-BR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Computations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Lhon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Hopkins, Baltimore, 2ª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edição, 1989.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anormaloldpueblo.com/wp-content/uploads/2011/10/Question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44616" cy="43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Correção Residual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“O processo de correção residual consiste em fazer um tratamento na solução aproximada de modo que o resto r = b – </a:t>
            </a:r>
            <a:r>
              <a:rPr lang="pt-BR" dirty="0" err="1" smtClean="0"/>
              <a:t>Ax</a:t>
            </a:r>
            <a:r>
              <a:rPr lang="pt-BR" dirty="0"/>
              <a:t> </a:t>
            </a:r>
            <a:r>
              <a:rPr lang="pt-BR" dirty="0" smtClean="0"/>
              <a:t>torne-se tão pequeno quanto possível.”</a:t>
            </a:r>
          </a:p>
          <a:p>
            <a:r>
              <a:rPr lang="pt-BR" dirty="0" smtClean="0"/>
              <a:t>Seja o sistema: </a:t>
            </a:r>
            <a:r>
              <a:rPr lang="pt-BR" dirty="0" err="1" smtClean="0"/>
              <a:t>Ax</a:t>
            </a:r>
            <a:r>
              <a:rPr lang="pt-BR" dirty="0" smtClean="0"/>
              <a:t> = b</a:t>
            </a:r>
          </a:p>
          <a:p>
            <a:r>
              <a:rPr lang="pt-BR" dirty="0" smtClean="0"/>
              <a:t>x representa a solução exata do sistema:</a:t>
            </a:r>
          </a:p>
          <a:p>
            <a:endParaRPr lang="pt-BR" dirty="0"/>
          </a:p>
          <a:p>
            <a:r>
              <a:rPr lang="pt-BR" dirty="0" smtClean="0"/>
              <a:t>“Devido aos arredondamentos, entre outros erros, temos soluções aproximadas representadas por: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4615641"/>
            <a:ext cx="3038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6093296"/>
            <a:ext cx="3790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07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</a:t>
            </a:r>
            <a:r>
              <a:rPr lang="pt-BR" baseline="0" dirty="0" smtClean="0"/>
              <a:t> de Correção Residual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“Considere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r>
                  <a:rPr lang="pt-BR" dirty="0" smtClean="0"/>
                  <a:t> uma correção residual para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r>
                  <a:rPr lang="pt-BR" dirty="0" smtClean="0"/>
                  <a:t>”</a:t>
                </a:r>
              </a:p>
              <a:p>
                <a:r>
                  <a:rPr lang="pt-BR" dirty="0" smtClean="0"/>
                  <a:t>Temos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(0)</m:t>
                            </m:r>
                          </m:sup>
                        </m:sSup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r>
                  <a:rPr lang="pt-BR" dirty="0" smtClean="0"/>
                  <a:t>E temos que: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𝐴</m:t>
                        </m:r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)=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Portanto: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𝐴</m:t>
                        </m:r>
                        <m:r>
                          <a:rPr lang="pt-BR" b="0" i="1" smtClean="0">
                            <a:latin typeface="Cambria Math"/>
                          </a:rPr>
                          <m:t> </m:t>
                        </m:r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𝑏</m:t>
                    </m:r>
                    <m:r>
                      <a:rPr lang="pt-BR" b="0" i="1" smtClean="0">
                        <a:latin typeface="Cambria Math"/>
                      </a:rPr>
                      <m:t>−</m:t>
                    </m:r>
                    <m:r>
                      <a:rPr lang="pt-BR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pt-BR" dirty="0" smtClean="0"/>
              </a:p>
              <a:p>
                <a:r>
                  <a:rPr lang="pt-BR" dirty="0" smtClean="0"/>
                  <a:t>Chamando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𝑏</m:t>
                    </m:r>
                    <m:r>
                      <a:rPr lang="pt-BR" i="1">
                        <a:latin typeface="Cambria Math"/>
                      </a:rPr>
                      <m:t>−</m:t>
                    </m:r>
                    <m:r>
                      <a:rPr lang="pt-BR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pt-BR" dirty="0" smtClean="0"/>
                  <a:t>, temos: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pt-BR" dirty="0" smtClean="0"/>
              </a:p>
              <a:p>
                <a:r>
                  <a:rPr lang="pt-BR" dirty="0" smtClean="0"/>
                  <a:t>Resolvendo esse novo sistema obtém-se uma solução aproximada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ê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r>
                  <a:rPr lang="pt-BR" dirty="0" smtClean="0"/>
                  <a:t>Nova aproximação de x: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pt-BR" dirty="0" smtClean="0"/>
                  <a:t>+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ê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950" r="-2693" b="-4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6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Correção Residual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07504" y="1600200"/>
                <a:ext cx="8856984" cy="4925144"/>
              </a:xfrm>
            </p:spPr>
            <p:txBody>
              <a:bodyPr/>
              <a:lstStyle/>
              <a:p>
                <a:r>
                  <a:rPr lang="pt-BR" dirty="0" smtClean="0"/>
                  <a:t>Porém, em razão das aproximações numéricas na solução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pt-B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ê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r>
                  <a:rPr lang="pt-BR" dirty="0" smtClean="0"/>
                  <a:t> não satisfaz a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ê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pt-B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pt-BR" dirty="0" smtClean="0"/>
                  <a:t>. </a:t>
                </a:r>
              </a:p>
              <a:p>
                <a:r>
                  <a:rPr lang="pt-BR" dirty="0" smtClean="0"/>
                  <a:t>Existe um erro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(1)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pt-BR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ê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r>
                  <a:rPr lang="pt-BR" dirty="0" smtClean="0"/>
                  <a:t> ou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  <m:r>
                          <a:rPr lang="pt-BR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pt-B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ê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pt-BR" dirty="0" smtClean="0"/>
              </a:p>
              <a:p>
                <a:r>
                  <a:rPr lang="pt-BR" dirty="0" smtClean="0"/>
                  <a:t>Logo: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</a:rPr>
                              <m:t>ê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(0)</m:t>
                            </m:r>
                          </m:sup>
                        </m:sSup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(1)</m:t>
                            </m:r>
                          </m:sup>
                        </m:sSup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pt-BR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pt-BR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(1)</m:t>
                        </m:r>
                      </m:sup>
                    </m:sSup>
                    <m:r>
                      <a:rPr lang="pt-B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pt-BR" b="0" i="1" smtClean="0">
                        <a:latin typeface="Cambria Math"/>
                      </a:rPr>
                      <m:t>−</m:t>
                    </m:r>
                    <m:r>
                      <a:rPr lang="pt-BR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ê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r>
                  <a:rPr lang="pt-BR" dirty="0" smtClean="0"/>
                  <a:t>Fazendo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pt-BR" i="1">
                        <a:latin typeface="Cambria Math"/>
                      </a:rPr>
                      <m:t>−</m:t>
                    </m:r>
                    <m:r>
                      <a:rPr lang="pt-BR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ê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pt-BR" dirty="0" smtClean="0"/>
                  <a:t>, temos: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(1)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ê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  <m:r>
                          <a:rPr lang="pt-BR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pt-BR" dirty="0" smtClean="0"/>
                  <a:t>é a solução aproximada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pt-B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𝑟</m:t>
                        </m:r>
                      </m:e>
                      <m:sup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pt-BR" dirty="0" smtClean="0"/>
              </a:p>
              <a:p>
                <a:r>
                  <a:rPr lang="pt-BR" dirty="0" smtClean="0"/>
                  <a:t>Nova aproximação de x: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(2)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ê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ê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(1)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r>
                  <a:rPr lang="pt-BR" dirty="0" smtClean="0"/>
                  <a:t>E assim sucessivamente...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07504" y="1600200"/>
                <a:ext cx="8856984" cy="4925144"/>
              </a:xfrm>
              <a:blipFill rotWithShape="1">
                <a:blip r:embed="rId2"/>
                <a:stretch>
                  <a:fillRect l="-413" t="-1239" b="-18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83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Correção Residual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O processo de refinamento pode ser repetido</a:t>
                </a:r>
                <a:r>
                  <a:rPr lang="pt-BR" baseline="0" dirty="0" smtClean="0"/>
                  <a:t> calculando-se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baseline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baseline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baseline="0" smtClean="0">
                            <a:latin typeface="Cambria Math"/>
                          </a:rPr>
                          <m:t>(2)</m:t>
                        </m:r>
                      </m:sup>
                    </m:sSup>
                  </m:oMath>
                </a14:m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3</m:t>
                        </m:r>
                        <m:r>
                          <a:rPr lang="pt-BR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4</m:t>
                        </m:r>
                        <m:r>
                          <a:rPr lang="pt-BR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pt-BR" dirty="0" smtClean="0"/>
                  <a:t>, ... para o erro ir se tornando cada vez menor.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8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</a:t>
            </a:r>
            <a:r>
              <a:rPr lang="pt-BR" baseline="0" dirty="0" smtClean="0"/>
              <a:t> de Decomposição LU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Seja o sistema </a:t>
            </a:r>
            <a:r>
              <a:rPr lang="pt-BR" dirty="0" err="1" smtClean="0"/>
              <a:t>Ax</a:t>
            </a:r>
            <a:r>
              <a:rPr lang="pt-BR" dirty="0" smtClean="0"/>
              <a:t> = b</a:t>
            </a:r>
          </a:p>
          <a:p>
            <a:r>
              <a:rPr lang="pt-BR" dirty="0" smtClean="0"/>
              <a:t>No Método de Decomposição LU a matriz A é decomposta em duas matrizes L e U.</a:t>
            </a:r>
          </a:p>
          <a:p>
            <a:pPr lvl="1"/>
            <a:r>
              <a:rPr lang="pt-BR" dirty="0" smtClean="0"/>
              <a:t>L: matriz triangular inferior</a:t>
            </a:r>
          </a:p>
          <a:p>
            <a:pPr lvl="1"/>
            <a:r>
              <a:rPr lang="pt-BR" dirty="0" smtClean="0"/>
              <a:t>U: matriz triangular superior com os elementos da diagonal principal iguais a 1.</a:t>
            </a:r>
          </a:p>
          <a:p>
            <a:r>
              <a:rPr lang="pt-BR" dirty="0" smtClean="0"/>
              <a:t>Logo, </a:t>
            </a:r>
            <a:r>
              <a:rPr lang="pt-BR" dirty="0" err="1" smtClean="0"/>
              <a:t>LUx</a:t>
            </a:r>
            <a:r>
              <a:rPr lang="pt-BR" dirty="0" smtClean="0"/>
              <a:t> = b.</a:t>
            </a:r>
          </a:p>
          <a:p>
            <a:r>
              <a:rPr lang="pt-BR" dirty="0" smtClean="0"/>
              <a:t>Ou </a:t>
            </a:r>
            <a:r>
              <a:rPr lang="pt-BR" dirty="0" err="1" smtClean="0"/>
              <a:t>Ux</a:t>
            </a:r>
            <a:r>
              <a:rPr lang="pt-BR" dirty="0" smtClean="0"/>
              <a:t> = y &amp; </a:t>
            </a:r>
            <a:r>
              <a:rPr lang="pt-BR" dirty="0" err="1" smtClean="0"/>
              <a:t>Ly</a:t>
            </a:r>
            <a:r>
              <a:rPr lang="pt-BR" dirty="0" smtClean="0"/>
              <a:t> = b.</a:t>
            </a:r>
          </a:p>
        </p:txBody>
      </p:sp>
    </p:spTree>
    <p:extLst>
      <p:ext uri="{BB962C8B-B14F-4D97-AF65-F5344CB8AC3E}">
        <p14:creationId xmlns:p14="http://schemas.microsoft.com/office/powerpoint/2010/main" val="368272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" y="1700808"/>
            <a:ext cx="2876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00363"/>
            <a:ext cx="23145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00363"/>
            <a:ext cx="30194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8638"/>
            <a:ext cx="11334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" y="4937572"/>
            <a:ext cx="4000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76" y="4384358"/>
            <a:ext cx="38957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76" y="5101402"/>
            <a:ext cx="23145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01" y="5806252"/>
            <a:ext cx="2343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75772"/>
            <a:ext cx="1352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25" y="5930718"/>
            <a:ext cx="333187" cy="26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23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3448</TotalTime>
  <Words>983</Words>
  <Application>Microsoft Office PowerPoint</Application>
  <PresentationFormat>Apresentação na tela (4:3)</PresentationFormat>
  <Paragraphs>129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Tema do Office</vt:lpstr>
      <vt:lpstr>Mediano</vt:lpstr>
      <vt:lpstr>Apresentação do PowerPoint</vt:lpstr>
      <vt:lpstr>Aula passada...</vt:lpstr>
      <vt:lpstr>E hoje?</vt:lpstr>
      <vt:lpstr>Processo de Correção Residual</vt:lpstr>
      <vt:lpstr>Processo de Correção Residual</vt:lpstr>
      <vt:lpstr>Processo de Correção Residual</vt:lpstr>
      <vt:lpstr>Processo de Correção Residual</vt:lpstr>
      <vt:lpstr>Método de Decomposição LU</vt:lpstr>
      <vt:lpstr>Exemplo</vt:lpstr>
      <vt:lpstr>Exemplo</vt:lpstr>
      <vt:lpstr>Pergunta:</vt:lpstr>
      <vt:lpstr>Representação de L &amp; U</vt:lpstr>
      <vt:lpstr>Teorema 3.1</vt:lpstr>
      <vt:lpstr>Obtendo L e U</vt:lpstr>
      <vt:lpstr>Obtendo L e U</vt:lpstr>
      <vt:lpstr>Obtendo L e U</vt:lpstr>
      <vt:lpstr>Passo 1</vt:lpstr>
      <vt:lpstr>Obtendo L e U</vt:lpstr>
      <vt:lpstr>Passo 2</vt:lpstr>
      <vt:lpstr>Obtendo L e U</vt:lpstr>
      <vt:lpstr>Passo 3</vt:lpstr>
      <vt:lpstr>Obtendo L e U</vt:lpstr>
      <vt:lpstr>Passo 4</vt:lpstr>
      <vt:lpstr>Passo 5</vt:lpstr>
      <vt:lpstr>Obtendo L e U</vt:lpstr>
      <vt:lpstr>Exemplo 3.4</vt:lpstr>
      <vt:lpstr>Exemplo 3.4</vt:lpstr>
      <vt:lpstr>Exemplo 3.4</vt:lpstr>
      <vt:lpstr>Exemplo 3.4</vt:lpstr>
      <vt:lpstr>Exemplo 3.4</vt:lpstr>
      <vt:lpstr>Comentário sobre o método:</vt:lpstr>
      <vt:lpstr>Exercício</vt:lpstr>
      <vt:lpstr>Bibliografia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Cálculo Numérico?</dc:title>
  <dc:creator>Guilherme</dc:creator>
  <cp:lastModifiedBy>Guilherme</cp:lastModifiedBy>
  <cp:revision>148</cp:revision>
  <dcterms:created xsi:type="dcterms:W3CDTF">2013-05-23T18:15:36Z</dcterms:created>
  <dcterms:modified xsi:type="dcterms:W3CDTF">2014-05-12T13:42:22Z</dcterms:modified>
</cp:coreProperties>
</file>